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media1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  <p:sldMasterId id="2147483652" r:id="rId2"/>
    <p:sldMasterId id="2147483669" r:id="rId3"/>
  </p:sldMasterIdLst>
  <p:notesMasterIdLst>
    <p:notesMasterId r:id="rId66"/>
  </p:notesMasterIdLst>
  <p:handoutMasterIdLst>
    <p:handoutMasterId r:id="rId67"/>
  </p:handoutMasterIdLst>
  <p:sldIdLst>
    <p:sldId id="309" r:id="rId4"/>
    <p:sldId id="332" r:id="rId5"/>
    <p:sldId id="338" r:id="rId6"/>
    <p:sldId id="349" r:id="rId7"/>
    <p:sldId id="350" r:id="rId8"/>
    <p:sldId id="351" r:id="rId9"/>
    <p:sldId id="352" r:id="rId10"/>
    <p:sldId id="339" r:id="rId11"/>
    <p:sldId id="353" r:id="rId12"/>
    <p:sldId id="354" r:id="rId13"/>
    <p:sldId id="340" r:id="rId14"/>
    <p:sldId id="355" r:id="rId15"/>
    <p:sldId id="356" r:id="rId16"/>
    <p:sldId id="341" r:id="rId17"/>
    <p:sldId id="357" r:id="rId18"/>
    <p:sldId id="398" r:id="rId19"/>
    <p:sldId id="358" r:id="rId20"/>
    <p:sldId id="359" r:id="rId21"/>
    <p:sldId id="387" r:id="rId22"/>
    <p:sldId id="360" r:id="rId23"/>
    <p:sldId id="342" r:id="rId24"/>
    <p:sldId id="361" r:id="rId25"/>
    <p:sldId id="363" r:id="rId26"/>
    <p:sldId id="364" r:id="rId27"/>
    <p:sldId id="365" r:id="rId28"/>
    <p:sldId id="397" r:id="rId29"/>
    <p:sldId id="366" r:id="rId30"/>
    <p:sldId id="393" r:id="rId31"/>
    <p:sldId id="394" r:id="rId32"/>
    <p:sldId id="395" r:id="rId33"/>
    <p:sldId id="367" r:id="rId34"/>
    <p:sldId id="392" r:id="rId35"/>
    <p:sldId id="382" r:id="rId36"/>
    <p:sldId id="388" r:id="rId37"/>
    <p:sldId id="343" r:id="rId38"/>
    <p:sldId id="368" r:id="rId39"/>
    <p:sldId id="389" r:id="rId40"/>
    <p:sldId id="369" r:id="rId41"/>
    <p:sldId id="370" r:id="rId42"/>
    <p:sldId id="383" r:id="rId43"/>
    <p:sldId id="371" r:id="rId44"/>
    <p:sldId id="372" r:id="rId45"/>
    <p:sldId id="345" r:id="rId46"/>
    <p:sldId id="373" r:id="rId47"/>
    <p:sldId id="374" r:id="rId48"/>
    <p:sldId id="375" r:id="rId49"/>
    <p:sldId id="390" r:id="rId50"/>
    <p:sldId id="391" r:id="rId51"/>
    <p:sldId id="376" r:id="rId52"/>
    <p:sldId id="377" r:id="rId53"/>
    <p:sldId id="378" r:id="rId54"/>
    <p:sldId id="384" r:id="rId55"/>
    <p:sldId id="385" r:id="rId56"/>
    <p:sldId id="386" r:id="rId57"/>
    <p:sldId id="346" r:id="rId58"/>
    <p:sldId id="379" r:id="rId59"/>
    <p:sldId id="380" r:id="rId60"/>
    <p:sldId id="347" r:id="rId61"/>
    <p:sldId id="337" r:id="rId62"/>
    <p:sldId id="381" r:id="rId63"/>
    <p:sldId id="330" r:id="rId64"/>
    <p:sldId id="336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UNRYUNG KIM" initials="H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9294"/>
    <a:srgbClr val="000000"/>
    <a:srgbClr val="37246B"/>
    <a:srgbClr val="33006F"/>
    <a:srgbClr val="FF9929"/>
    <a:srgbClr val="E8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058" autoAdjust="0"/>
  </p:normalViewPr>
  <p:slideViewPr>
    <p:cSldViewPr snapToGrid="0" snapToObjects="1" showGuides="1">
      <p:cViewPr varScale="1">
        <p:scale>
          <a:sx n="42" d="100"/>
          <a:sy n="42" d="100"/>
        </p:scale>
        <p:origin x="-3512" y="-112"/>
      </p:cViewPr>
      <p:guideLst>
        <p:guide orient="horz" pos="3912"/>
        <p:guide pos="2880"/>
      </p:guideLst>
    </p:cSldViewPr>
  </p:slideViewPr>
  <p:outlineViewPr>
    <p:cViewPr>
      <p:scale>
        <a:sx n="33" d="100"/>
        <a:sy n="33" d="100"/>
      </p:scale>
      <p:origin x="0" y="-32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328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commentAuthors" Target="commentAuthor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31C2-4EB4-524C-937C-EF74C2385E62}" type="datetime1">
              <a:rPr lang="en-US" smtClean="0"/>
              <a:t>3/11/16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2D076-58F1-BA4C-93A1-EA80EBE2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17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C45E1-188E-9547-8FA3-8BA686C5A8BC}" type="datetime1">
              <a:rPr lang="en-US" smtClean="0"/>
              <a:t>3/11/16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61685-3FC4-A441-BFA1-3771CC6D9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31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3.g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Relationship Id="rId3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emf"/><Relationship Id="rId3" Type="http://schemas.openxmlformats.org/officeDocument/2006/relationships/image" Target="../media/image16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emf"/><Relationship Id="rId3" Type="http://schemas.openxmlformats.org/officeDocument/2006/relationships/image" Target="../media/image1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emf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32224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85850" y="2527300"/>
            <a:ext cx="6972300" cy="14466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5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426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4" y="6238255"/>
            <a:ext cx="2965232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2039" y="2413592"/>
            <a:ext cx="6972300" cy="1560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3" y="3973980"/>
            <a:ext cx="1600200" cy="1397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426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4" y="6248888"/>
            <a:ext cx="2965239" cy="50292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2039" y="4113680"/>
            <a:ext cx="6972300" cy="989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solidFill>
                  <a:schemeClr val="bg2"/>
                </a:solidFill>
                <a:latin typeface="Uni Sans Regular" panose="00000500000000000000" pitchFamily="50" charset="0"/>
                <a:cs typeface="Uni Sans Regular" panose="00000500000000000000" pitchFamily="50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4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842045"/>
            <a:ext cx="6972300" cy="264175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716352"/>
            <a:ext cx="1600200" cy="139700"/>
          </a:xfrm>
          <a:prstGeom prst="rect">
            <a:avLst/>
          </a:prstGeom>
        </p:spPr>
      </p:pic>
      <p:pic>
        <p:nvPicPr>
          <p:cNvPr id="2" name="Picture 1" descr="W 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78987"/>
            <a:ext cx="1371600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6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39" y="6450899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1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33006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039" y="6450899"/>
            <a:ext cx="2425295" cy="1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E8D3A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E8D3A2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1pPr>
            <a:lvl2pPr>
              <a:defRPr sz="20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3pPr>
            <a:lvl4pPr>
              <a:defRPr sz="16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E8D3A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364403"/>
            <a:ext cx="1103781" cy="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684412_high_Purpl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5"/>
          <a:stretch/>
        </p:blipFill>
        <p:spPr>
          <a:xfrm>
            <a:off x="771098" y="49337"/>
            <a:ext cx="2810301" cy="674404"/>
          </a:xfrm>
          <a:prstGeom prst="rect">
            <a:avLst/>
          </a:prstGeom>
        </p:spPr>
      </p:pic>
      <p:pic>
        <p:nvPicPr>
          <p:cNvPr id="15" name="Picture 10" descr="UW_W-Logo_RG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0" y="165183"/>
            <a:ext cx="685800" cy="46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92039" y="773078"/>
            <a:ext cx="6972300" cy="26417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9463" y="3414834"/>
            <a:ext cx="1600200" cy="1397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2039" y="4113680"/>
            <a:ext cx="6972300" cy="989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800" b="0" i="0" baseline="0">
                <a:solidFill>
                  <a:schemeClr val="bg1"/>
                </a:solidFill>
                <a:latin typeface="Uni Sans Regular" panose="00000500000000000000" pitchFamily="50" charset="0"/>
                <a:cs typeface="Uni Sans Regular" panose="00000500000000000000" pitchFamily="50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1623537"/>
            <a:ext cx="8184662" cy="45742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12365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1225899"/>
            <a:ext cx="8184662" cy="49718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Arial"/>
              <a:buChar char="•"/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27300" y="294379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+mj-lt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868293"/>
            <a:ext cx="9144000" cy="10602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Subheader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12365"/>
            <a:ext cx="3931920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56859" y="1212365"/>
            <a:ext cx="3931920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37246B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71757" y="1623537"/>
            <a:ext cx="3931920" cy="45740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algn="l" defTabSz="457200" rtl="0" eaLnBrk="1" latinLnBrk="0" hangingPunct="1">
              <a:spcBef>
                <a:spcPct val="20000"/>
              </a:spcBef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marL="2057400" lvl="4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  <p:sp>
        <p:nvSpPr>
          <p:cNvPr id="14" name="Content Placeholder 6"/>
          <p:cNvSpPr>
            <a:spLocks noGrp="1"/>
          </p:cNvSpPr>
          <p:nvPr>
            <p:ph sz="quarter" idx="16" hasCustomPrompt="1"/>
          </p:nvPr>
        </p:nvSpPr>
        <p:spPr>
          <a:xfrm>
            <a:off x="4756859" y="1623537"/>
            <a:ext cx="3931920" cy="45740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defRPr lang="en-US" sz="24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algn="l" defTabSz="457200" rtl="0" eaLnBrk="1" latinLnBrk="0" hangingPunct="1">
              <a:spcBef>
                <a:spcPct val="20000"/>
              </a:spcBef>
              <a:defRPr lang="en-US" sz="20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algn="l" defTabSz="457200" rtl="0" eaLnBrk="1" latinLnBrk="0" hangingPunct="1">
              <a:spcBef>
                <a:spcPct val="20000"/>
              </a:spcBef>
              <a:defRPr lang="en-US" sz="18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algn="l" defTabSz="457200" rtl="0" eaLnBrk="1" latinLnBrk="0" hangingPunct="1">
              <a:spcBef>
                <a:spcPct val="20000"/>
              </a:spcBef>
              <a:defRPr lang="en-US" sz="1600" b="0" i="0" kern="1200" baseline="0" dirty="0" smtClean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defRPr lang="en-US" sz="1400" b="0" i="0" kern="1200" baseline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marL="2057400" lvl="4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</a:pPr>
            <a:r>
              <a:rPr lang="en-US" dirty="0" smtClean="0"/>
              <a:t>Fifth level (Open Sans Light, 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71757" y="1225898"/>
            <a:ext cx="8184662" cy="4943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accent5">
                    <a:lumMod val="50000"/>
                  </a:schemeClr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 Here</a:t>
            </a:r>
            <a:endParaRPr lang="en-US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22819" y="63047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50480"/>
            <a:ext cx="2267896" cy="38464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577095"/>
            <a:ext cx="8184662" cy="4814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bg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63" y="1058590"/>
            <a:ext cx="1103781" cy="96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6304754"/>
            <a:ext cx="1767168" cy="4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5064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5F69-2B94-AA41-9634-787A4876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8" r:id="rId4"/>
    <p:sldLayoutId id="2147483665" r:id="rId5"/>
    <p:sldLayoutId id="2147483666" r:id="rId6"/>
    <p:sldLayoutId id="214748366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80000">
              <a:schemeClr val="accent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2038119"/>
            <a:ext cx="6972300" cy="2641756"/>
          </a:xfrm>
        </p:spPr>
        <p:txBody>
          <a:bodyPr>
            <a:normAutofit/>
          </a:bodyPr>
          <a:lstStyle/>
          <a:p>
            <a:r>
              <a:rPr lang="en-US" sz="3200" dirty="0"/>
              <a:t>Techniques for Fault Detection and Visualization of Telemetry Dependence Relationships for Root Cause Fault Analysis in Complex Systems</a:t>
            </a:r>
            <a:endParaRPr lang="en-US" sz="3200" dirty="0">
              <a:solidFill>
                <a:srgbClr val="33006F"/>
              </a:solidFill>
            </a:endParaRPr>
          </a:p>
        </p:txBody>
      </p:sp>
      <p:sp>
        <p:nvSpPr>
          <p:cNvPr id="4" name="Subtitle 6"/>
          <p:cNvSpPr txBox="1">
            <a:spLocks/>
          </p:cNvSpPr>
          <p:nvPr/>
        </p:nvSpPr>
        <p:spPr>
          <a:xfrm>
            <a:off x="671757" y="5124926"/>
            <a:ext cx="7749184" cy="246459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Nathaniel Guy</a:t>
            </a:r>
          </a:p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(With support of Dr. Mehran </a:t>
            </a:r>
            <a:r>
              <a:rPr lang="en-US" altLang="ko-KR" sz="1800" b="1" dirty="0" err="1" smtClean="0">
                <a:solidFill>
                  <a:srgbClr val="33006F"/>
                </a:solidFill>
                <a:latin typeface="맑은 고딕" panose="020B0503020000020004" pitchFamily="34" charset="-127"/>
              </a:rPr>
              <a:t>Mesbahi</a:t>
            </a: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 and Dr. Jeffrey </a:t>
            </a:r>
            <a:r>
              <a:rPr lang="en-US" altLang="ko-KR" sz="1800" b="1" dirty="0" err="1" smtClean="0">
                <a:solidFill>
                  <a:srgbClr val="33006F"/>
                </a:solidFill>
                <a:latin typeface="맑은 고딕" panose="020B0503020000020004" pitchFamily="34" charset="-127"/>
              </a:rPr>
              <a:t>Heer</a:t>
            </a: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)</a:t>
            </a:r>
          </a:p>
          <a:p>
            <a:pPr marL="0" indent="0">
              <a:buFont typeface="Arial"/>
              <a:buNone/>
            </a:pPr>
            <a:r>
              <a:rPr lang="en-US" altLang="ko-KR" sz="18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Robotics, Aerospace, and Information Networks Lab</a:t>
            </a:r>
            <a:endParaRPr lang="en-US" altLang="ko-KR" sz="1800" b="1" dirty="0">
              <a:solidFill>
                <a:srgbClr val="33006F"/>
              </a:solidFill>
              <a:latin typeface="맑은 고딕" panose="020B0503020000020004" pitchFamily="34" charset="-127"/>
            </a:endParaRPr>
          </a:p>
          <a:p>
            <a:pPr marL="0" indent="0">
              <a:buFont typeface="Arial"/>
              <a:buNone/>
            </a:pPr>
            <a:r>
              <a:rPr lang="en-US" altLang="ko-KR" sz="1600" b="1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University of Washington - William E. Boeing Aeronautics and Astronautics</a:t>
            </a:r>
          </a:p>
          <a:p>
            <a:pPr marL="0" indent="0">
              <a:buFont typeface="Arial"/>
              <a:buNone/>
            </a:pPr>
            <a:r>
              <a:rPr lang="en-US" altLang="ko-KR" sz="16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MSAA Thesis Presentation – March 16</a:t>
            </a:r>
            <a:r>
              <a:rPr lang="en-US" altLang="ko-KR" sz="1600" baseline="300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th</a:t>
            </a:r>
            <a:r>
              <a:rPr lang="en-US" altLang="ko-KR" sz="1600" dirty="0" smtClean="0">
                <a:solidFill>
                  <a:srgbClr val="33006F"/>
                </a:solidFill>
                <a:latin typeface="맑은 고딕" panose="020B0503020000020004" pitchFamily="34" charset="-127"/>
              </a:rPr>
              <a:t>, 2016</a:t>
            </a:r>
            <a:endParaRPr lang="ko-KR" altLang="en-US" sz="1400" dirty="0" smtClean="0">
              <a:solidFill>
                <a:srgbClr val="33006F"/>
              </a:solidFill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567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State-Space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1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Fault Detection, Isolation, and Recovery</a:t>
            </a:r>
            <a:endParaRPr lang="en-US" dirty="0"/>
          </a:p>
        </p:txBody>
      </p:sp>
      <p:pic>
        <p:nvPicPr>
          <p:cNvPr id="5" name="Picture 4" descr="fp_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1826863"/>
            <a:ext cx="8391525" cy="847725"/>
          </a:xfrm>
          <a:prstGeom prst="rect">
            <a:avLst/>
          </a:prstGeom>
        </p:spPr>
      </p:pic>
      <p:pic>
        <p:nvPicPr>
          <p:cNvPr id="6" name="Picture 5" descr="fp_flow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3674510"/>
            <a:ext cx="6115050" cy="2190750"/>
          </a:xfrm>
          <a:prstGeom prst="rect">
            <a:avLst/>
          </a:prstGeom>
        </p:spPr>
      </p:pic>
      <p:pic>
        <p:nvPicPr>
          <p:cNvPr id="7" name="Picture 1" descr="F:\Dropbox\AIAA scholarship\annotated_plot_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559670" cy="480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253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Residual Generation and Fault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7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Correlative Analysis: Motivation</a:t>
            </a:r>
            <a:endParaRPr lang="en-US" dirty="0"/>
          </a:p>
        </p:txBody>
      </p:sp>
      <p:pic>
        <p:nvPicPr>
          <p:cNvPr id="5" name="Picture 4" descr="xkcd_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92" y="4190204"/>
            <a:ext cx="524637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8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6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Correlation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8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Static </a:t>
            </a:r>
            <a:r>
              <a:rPr lang="en-US" dirty="0" err="1" smtClean="0"/>
              <a:t>Corrgrams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17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Correlation Metrics: </a:t>
            </a:r>
            <a:r>
              <a:rPr lang="en-US" sz="2800" dirty="0" err="1" smtClean="0"/>
              <a:t>Corrgram</a:t>
            </a:r>
            <a:r>
              <a:rPr lang="en-US" sz="2800" dirty="0" smtClean="0"/>
              <a:t> Comparison</a:t>
            </a:r>
            <a:endParaRPr lang="en-US" sz="2800" dirty="0"/>
          </a:p>
        </p:txBody>
      </p:sp>
      <p:pic>
        <p:nvPicPr>
          <p:cNvPr id="6" name="Picture 5" descr="correlation_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9" y="1204941"/>
            <a:ext cx="6803965" cy="55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7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2D </a:t>
            </a:r>
            <a:r>
              <a:rPr lang="en-US" sz="2000" dirty="0" smtClean="0">
                <a:solidFill>
                  <a:srgbClr val="000000"/>
                </a:solidFill>
              </a:rPr>
              <a:t>Embedding Visualizations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Future Work and Conclusion</a:t>
            </a:r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6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Corrgrams</a:t>
            </a:r>
            <a:endParaRPr lang="en-US" dirty="0"/>
          </a:p>
        </p:txBody>
      </p:sp>
      <p:pic>
        <p:nvPicPr>
          <p:cNvPr id="8" name="ezgif.com-gif-maker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0327" y="1225899"/>
            <a:ext cx="3203796" cy="33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Hakuto and the Google Lunar XPRIZE</a:t>
            </a:r>
            <a:endParaRPr lang="en-US" dirty="0"/>
          </a:p>
        </p:txBody>
      </p:sp>
      <p:pic>
        <p:nvPicPr>
          <p:cNvPr id="5" name="Picture 4" descr="hakuto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36" y="3877348"/>
            <a:ext cx="2713383" cy="27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Moonraker</a:t>
            </a:r>
            <a:r>
              <a:rPr lang="en-US" dirty="0" smtClean="0"/>
              <a:t> Rover</a:t>
            </a:r>
          </a:p>
        </p:txBody>
      </p:sp>
      <p:pic>
        <p:nvPicPr>
          <p:cNvPr id="5" name="Picture 4" descr="moonra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99" y="2492460"/>
            <a:ext cx="4721220" cy="381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1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Interface  for communicating with </a:t>
            </a:r>
            <a:r>
              <a:rPr lang="en-US" dirty="0" err="1" smtClean="0">
                <a:solidFill>
                  <a:srgbClr val="000000"/>
                </a:solidFill>
              </a:rPr>
              <a:t>Moonraker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New system from scratch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Priorities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Easy to understand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Easy commanding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Robust to human error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Maintainable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Unity 3D game engine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Ground Station Development</a:t>
            </a:r>
          </a:p>
        </p:txBody>
      </p:sp>
      <p:pic>
        <p:nvPicPr>
          <p:cNvPr id="5" name="Picture 4" descr="nat_works_on_interface_in_lab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" r="13735"/>
          <a:stretch/>
        </p:blipFill>
        <p:spPr>
          <a:xfrm>
            <a:off x="4744956" y="2752274"/>
            <a:ext cx="4111463" cy="35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2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Numerical telemetry display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Telemetry change indicators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Attitude display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Rover tachometers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Telemetry saving, loading, and playback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 Ground Station Features</a:t>
            </a:r>
          </a:p>
        </p:txBody>
      </p:sp>
    </p:spTree>
    <p:extLst>
      <p:ext uri="{BB962C8B-B14F-4D97-AF65-F5344CB8AC3E}">
        <p14:creationId xmlns:p14="http://schemas.microsoft.com/office/powerpoint/2010/main" val="368761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Immersive 3D View</a:t>
            </a:r>
          </a:p>
        </p:txBody>
      </p:sp>
      <p:pic>
        <p:nvPicPr>
          <p:cNvPr id="5" name="Picture 4" descr="night_tes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8" y="1651908"/>
            <a:ext cx="7805244" cy="44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3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Threshold-Basic Fault Detection</a:t>
            </a:r>
          </a:p>
        </p:txBody>
      </p:sp>
      <p:pic>
        <p:nvPicPr>
          <p:cNvPr id="5" name="Picture 4" descr="mobility_telem_subpan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1"/>
          <a:stretch/>
        </p:blipFill>
        <p:spPr>
          <a:xfrm>
            <a:off x="155026" y="2501536"/>
            <a:ext cx="8793859" cy="2347920"/>
          </a:xfrm>
          <a:prstGeom prst="rect">
            <a:avLst/>
          </a:prstGeom>
        </p:spPr>
      </p:pic>
      <p:pic>
        <p:nvPicPr>
          <p:cNvPr id="6" name="Picture 5" descr="alert_pan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86" y="1579910"/>
            <a:ext cx="6959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3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Detailed Fault Information</a:t>
            </a:r>
          </a:p>
        </p:txBody>
      </p:sp>
      <p:pic>
        <p:nvPicPr>
          <p:cNvPr id="5" name="Picture 4" descr="fault_inf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16" y="1557198"/>
            <a:ext cx="4076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Connectivity Map</a:t>
            </a:r>
          </a:p>
        </p:txBody>
      </p:sp>
      <p:pic>
        <p:nvPicPr>
          <p:cNvPr id="6" name="Picture 5" descr="conn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296"/>
            <a:ext cx="9144000" cy="632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0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FDIR-Related Ground Station Features</a:t>
            </a:r>
          </a:p>
        </p:txBody>
      </p:sp>
    </p:spTree>
    <p:extLst>
      <p:ext uri="{BB962C8B-B14F-4D97-AF65-F5344CB8AC3E}">
        <p14:creationId xmlns:p14="http://schemas.microsoft.com/office/powerpoint/2010/main" val="307237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</a:t>
            </a:r>
            <a:r>
              <a:rPr lang="en-US" dirty="0" smtClean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339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</a:t>
            </a:r>
            <a:r>
              <a:rPr lang="en-US" dirty="0" smtClean="0"/>
              <a:t> Screenshot</a:t>
            </a:r>
          </a:p>
        </p:txBody>
      </p:sp>
      <p:pic>
        <p:nvPicPr>
          <p:cNvPr id="5" name="Picture 4" descr="corr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" y="1531459"/>
            <a:ext cx="8565805" cy="468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0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Animated </a:t>
            </a:r>
            <a:r>
              <a:rPr lang="en-US" dirty="0" err="1" smtClean="0"/>
              <a:t>Corrgram</a:t>
            </a:r>
            <a:r>
              <a:rPr lang="en-US" dirty="0" smtClean="0"/>
              <a:t> Details</a:t>
            </a:r>
          </a:p>
        </p:txBody>
      </p:sp>
    </p:spTree>
    <p:extLst>
      <p:ext uri="{BB962C8B-B14F-4D97-AF65-F5344CB8AC3E}">
        <p14:creationId xmlns:p14="http://schemas.microsoft.com/office/powerpoint/2010/main" val="264722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Integration</a:t>
            </a:r>
            <a:endParaRPr lang="en-US" dirty="0" smtClean="0"/>
          </a:p>
        </p:txBody>
      </p:sp>
      <p:pic>
        <p:nvPicPr>
          <p:cNvPr id="5" name="Picture 4" descr="first_integration_mobility_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9" y="1811048"/>
            <a:ext cx="7699453" cy="449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Intermediate Testing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</a:t>
            </a:r>
          </a:p>
        </p:txBody>
      </p:sp>
      <p:pic>
        <p:nvPicPr>
          <p:cNvPr id="5" name="Picture 4" descr="daytime_operation_pittsburgh_field_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294" y="2936410"/>
            <a:ext cx="4491125" cy="33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9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</a:t>
            </a:r>
          </a:p>
        </p:txBody>
      </p:sp>
      <p:pic>
        <p:nvPicPr>
          <p:cNvPr id="6" name="Picture 5" descr="field_t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2" y="2129282"/>
            <a:ext cx="6858000" cy="4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Pittsburgh Field Testing Results</a:t>
            </a:r>
          </a:p>
          <a:p>
            <a:endParaRPr lang="en-US" dirty="0" smtClean="0"/>
          </a:p>
        </p:txBody>
      </p:sp>
      <p:pic>
        <p:nvPicPr>
          <p:cNvPr id="5" name="Picture 4" descr="night_test_te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26" y="3060303"/>
            <a:ext cx="5665276" cy="32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Overview</a:t>
            </a:r>
          </a:p>
        </p:txBody>
      </p:sp>
      <p:pic>
        <p:nvPicPr>
          <p:cNvPr id="5" name="Picture 4" descr="ui_test_taku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7"/>
          <a:stretch/>
        </p:blipFill>
        <p:spPr>
          <a:xfrm>
            <a:off x="5536820" y="3343152"/>
            <a:ext cx="3319599" cy="28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2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Remote-Operated Systems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28" y="3568882"/>
            <a:ext cx="4353171" cy="28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7835970" cy="4971848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0s Rover begins traveling forward along smooth terrain.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188s Rover enters crater; begins descending into crater.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223s Rover loses line of sight with lander and packet drops begin</a:t>
            </a:r>
            <a:r>
              <a:rPr lang="en-US" sz="18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287s </a:t>
            </a:r>
            <a:r>
              <a:rPr lang="en-US" sz="1800" dirty="0">
                <a:solidFill>
                  <a:srgbClr val="000000"/>
                </a:solidFill>
              </a:rPr>
              <a:t>Rover enters shade, causing temp, </a:t>
            </a:r>
            <a:r>
              <a:rPr lang="en-US" sz="1800" dirty="0" err="1">
                <a:solidFill>
                  <a:srgbClr val="000000"/>
                </a:solidFill>
              </a:rPr>
              <a:t>comms</a:t>
            </a:r>
            <a:r>
              <a:rPr lang="en-US" sz="1800" dirty="0">
                <a:solidFill>
                  <a:srgbClr val="000000"/>
                </a:solidFill>
              </a:rPr>
              <a:t>, and power drops</a:t>
            </a:r>
            <a:r>
              <a:rPr lang="en-US" sz="18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300s </a:t>
            </a:r>
            <a:r>
              <a:rPr lang="en-US" sz="1800" dirty="0">
                <a:solidFill>
                  <a:srgbClr val="000000"/>
                </a:solidFill>
              </a:rPr>
              <a:t>Rover begins traversing smooth bottom of crater.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330s Rover begins climbing out of crater.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343s Rover exits shade; continues uphill.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534s Rover emerges from crater and enters smooth terrain.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594s Rover enters choppy terrain.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643s Rover wheel has fault; rover stops moving.</a:t>
            </a:r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Events</a:t>
            </a:r>
          </a:p>
        </p:txBody>
      </p:sp>
      <p:pic>
        <p:nvPicPr>
          <p:cNvPr id="6" name="Picture 5" descr="20150825_13105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3" t="38364"/>
          <a:stretch/>
        </p:blipFill>
        <p:spPr>
          <a:xfrm>
            <a:off x="5070207" y="4670914"/>
            <a:ext cx="3305224" cy="16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Usability Testing Results</a:t>
            </a:r>
          </a:p>
        </p:txBody>
      </p:sp>
    </p:spTree>
    <p:extLst>
      <p:ext uri="{BB962C8B-B14F-4D97-AF65-F5344CB8AC3E}">
        <p14:creationId xmlns:p14="http://schemas.microsoft.com/office/powerpoint/2010/main" val="61750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Testing Takeaways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9633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2D </a:t>
            </a:r>
            <a:r>
              <a:rPr lang="en-US" sz="2000" b="1" dirty="0" smtClean="0">
                <a:solidFill>
                  <a:srgbClr val="000000"/>
                </a:solidFill>
              </a:rPr>
              <a:t>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Full Correlation State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Undirected Correlation Graphs</a:t>
            </a:r>
            <a:endParaRPr lang="en-US" dirty="0" smtClean="0"/>
          </a:p>
        </p:txBody>
      </p:sp>
      <p:pic>
        <p:nvPicPr>
          <p:cNvPr id="5" name="Picture 4" descr="dependency_graph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5" y="4499358"/>
            <a:ext cx="44672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UCGs: Full Correlation</a:t>
            </a:r>
            <a:endParaRPr lang="en-US" dirty="0" smtClean="0"/>
          </a:p>
        </p:txBody>
      </p:sp>
      <p:pic>
        <p:nvPicPr>
          <p:cNvPr id="5" name="Picture 4" descr="undirected_bo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9" y="1391217"/>
            <a:ext cx="8629120" cy="45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UCGs: Positive Correlations Only</a:t>
            </a:r>
            <a:endParaRPr lang="en-US" dirty="0" smtClean="0"/>
          </a:p>
        </p:txBody>
      </p:sp>
      <p:pic>
        <p:nvPicPr>
          <p:cNvPr id="5" name="Picture 4" descr="undirected_positive_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6" y="1321527"/>
            <a:ext cx="8064795" cy="55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5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UCGs: Positive Correlations with Cluster Correlations</a:t>
            </a:r>
            <a:endParaRPr lang="en-US" sz="2400" dirty="0" smtClean="0"/>
          </a:p>
        </p:txBody>
      </p:sp>
      <p:pic>
        <p:nvPicPr>
          <p:cNvPr id="5" name="Picture 4" descr="undirected_positive_with_negative_clu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0" y="1119344"/>
            <a:ext cx="8359307" cy="57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</a:t>
            </a:r>
            <a:endParaRPr lang="en-US" dirty="0" smtClean="0"/>
          </a:p>
        </p:txBody>
      </p:sp>
      <p:pic>
        <p:nvPicPr>
          <p:cNvPr id="5" name="Picture 4" descr="time_curv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19" y="1597172"/>
            <a:ext cx="37338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Root Cause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2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Applying Time Curves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Time Curves on Raw Telemetry State Data</a:t>
            </a:r>
            <a:endParaRPr lang="en-US" sz="2800" dirty="0" smtClean="0"/>
          </a:p>
        </p:txBody>
      </p:sp>
      <p:pic>
        <p:nvPicPr>
          <p:cNvPr id="5" name="Picture 4" descr="pfm2_raw_data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9"/>
          <a:stretch/>
        </p:blipFill>
        <p:spPr>
          <a:xfrm>
            <a:off x="1497264" y="1641584"/>
            <a:ext cx="6194795" cy="50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PCC Correlation State</a:t>
            </a:r>
            <a:endParaRPr lang="en-US" dirty="0" smtClean="0"/>
          </a:p>
        </p:txBody>
      </p:sp>
      <p:pic>
        <p:nvPicPr>
          <p:cNvPr id="5" name="Picture 4" descr="pfm2_pcc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/>
          <a:stretch/>
        </p:blipFill>
        <p:spPr>
          <a:xfrm>
            <a:off x="1414513" y="1411927"/>
            <a:ext cx="6771017" cy="52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Rho Correlation State</a:t>
            </a:r>
            <a:endParaRPr lang="en-US" dirty="0" smtClean="0"/>
          </a:p>
        </p:txBody>
      </p:sp>
      <p:pic>
        <p:nvPicPr>
          <p:cNvPr id="5" name="Picture 4" descr="pfm2_rho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7"/>
          <a:stretch/>
        </p:blipFill>
        <p:spPr>
          <a:xfrm>
            <a:off x="1280291" y="1724179"/>
            <a:ext cx="6184620" cy="49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Curves on Tau Correlation State</a:t>
            </a:r>
            <a:endParaRPr lang="en-US" dirty="0" smtClean="0"/>
          </a:p>
        </p:txBody>
      </p:sp>
      <p:pic>
        <p:nvPicPr>
          <p:cNvPr id="5" name="Picture 4" descr="pfm2_tau_time_curve_annota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"/>
          <a:stretch/>
        </p:blipFill>
        <p:spPr>
          <a:xfrm>
            <a:off x="1165877" y="1497042"/>
            <a:ext cx="6229704" cy="51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Embedding Visualizations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Future Work and Conclusion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Further Work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Conclusion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019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28" y="1591128"/>
            <a:ext cx="3818585" cy="2587091"/>
          </a:xfrm>
          <a:prstGeom prst="rect">
            <a:avLst/>
          </a:prstGeom>
        </p:spPr>
      </p:pic>
      <p:pic>
        <p:nvPicPr>
          <p:cNvPr id="6" name="Picture 4" descr="https://pbs.twimg.com/profile_images/627391005646454784/P7xGQJf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28" y="4471068"/>
            <a:ext cx="2016248" cy="201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738" y="2951212"/>
            <a:ext cx="3276625" cy="421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710" y="5064044"/>
            <a:ext cx="2627516" cy="8302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160" y="4995308"/>
            <a:ext cx="2214362" cy="899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425" y="1591128"/>
            <a:ext cx="879731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880" y="1591128"/>
            <a:ext cx="876300" cy="1066800"/>
          </a:xfrm>
          <a:prstGeom prst="rect">
            <a:avLst/>
          </a:prstGeom>
        </p:spPr>
      </p:pic>
      <p:pic>
        <p:nvPicPr>
          <p:cNvPr id="2" name="Picture 1" descr="SRL_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85" y="3774094"/>
            <a:ext cx="2403349" cy="10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79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058569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Antares CRS Orb-3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326" y="1199328"/>
            <a:ext cx="3126093" cy="50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rgbClr val="8F9294"/>
                </a:solidFill>
              </a:rPr>
              <a:t>Acknowledgements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0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27300" y="1225899"/>
            <a:ext cx="8629119" cy="497184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1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Thank you!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7200" dirty="0" smtClean="0">
                <a:solidFill>
                  <a:srgbClr val="000000"/>
                </a:solidFill>
              </a:rPr>
              <a:t>Questions</a:t>
            </a:r>
            <a:r>
              <a:rPr lang="en-US" sz="7200" dirty="0" smtClean="0">
                <a:solidFill>
                  <a:srgbClr val="000000"/>
                </a:solidFill>
              </a:rPr>
              <a:t>?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" name="Picture 3" descr="team_haku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2" t="52377" r="14152" b="12776"/>
          <a:stretch/>
        </p:blipFill>
        <p:spPr>
          <a:xfrm>
            <a:off x="1567238" y="3948920"/>
            <a:ext cx="6179430" cy="25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9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1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Motivation and Objectives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Model Definition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Fault Detection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Correlative Analysis and Visualization Background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Lunar Rover Ground Station Development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Intermediate Testing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2D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Embedding Visualizations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Future Work and Conclusion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Acknowledgements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References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71757" y="1225899"/>
            <a:ext cx="5254742" cy="4971848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895F69-2B94-AA41-9634-787A4876B05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9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35278</TotalTime>
  <Words>765</Words>
  <Application>Microsoft Macintosh PowerPoint</Application>
  <PresentationFormat>On-screen Show (4:3)</PresentationFormat>
  <Paragraphs>263</Paragraphs>
  <Slides>62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Custom Design</vt:lpstr>
      <vt:lpstr>1_Custom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Nathaniel Guy</cp:lastModifiedBy>
  <cp:revision>574</cp:revision>
  <dcterms:created xsi:type="dcterms:W3CDTF">2014-10-14T00:51:43Z</dcterms:created>
  <dcterms:modified xsi:type="dcterms:W3CDTF">2016-03-12T03:17:00Z</dcterms:modified>
</cp:coreProperties>
</file>